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345" r:id="rId5"/>
    <p:sldId id="308" r:id="rId6"/>
    <p:sldId id="303" r:id="rId7"/>
    <p:sldId id="359" r:id="rId8"/>
    <p:sldId id="360" r:id="rId9"/>
    <p:sldId id="318" r:id="rId10"/>
    <p:sldId id="332" r:id="rId11"/>
    <p:sldId id="321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33" r:id="rId20"/>
    <p:sldId id="369" r:id="rId21"/>
    <p:sldId id="370" r:id="rId22"/>
    <p:sldId id="368" r:id="rId23"/>
    <p:sldId id="371" r:id="rId24"/>
    <p:sldId id="372" r:id="rId25"/>
    <p:sldId id="373" r:id="rId26"/>
    <p:sldId id="374" r:id="rId27"/>
    <p:sldId id="375" r:id="rId28"/>
    <p:sldId id="266" r:id="rId2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Arteaga" userId="33cf73bd74b82095" providerId="LiveId" clId="{3BE87E1D-7CFA-41B9-8697-160B00CA345B}"/>
    <pc:docChg chg="modSld">
      <pc:chgData name="Daniel Arteaga" userId="33cf73bd74b82095" providerId="LiveId" clId="{3BE87E1D-7CFA-41B9-8697-160B00CA345B}" dt="2021-01-18T18:07:34.371" v="0" actId="1076"/>
      <pc:docMkLst>
        <pc:docMk/>
      </pc:docMkLst>
      <pc:sldChg chg="modSp mod">
        <pc:chgData name="Daniel Arteaga" userId="33cf73bd74b82095" providerId="LiveId" clId="{3BE87E1D-7CFA-41B9-8697-160B00CA345B}" dt="2021-01-18T18:07:34.371" v="0" actId="1076"/>
        <pc:sldMkLst>
          <pc:docMk/>
          <pc:sldMk cId="3448225949" sldId="360"/>
        </pc:sldMkLst>
        <pc:picChg chg="mod">
          <ac:chgData name="Daniel Arteaga" userId="33cf73bd74b82095" providerId="LiveId" clId="{3BE87E1D-7CFA-41B9-8697-160B00CA345B}" dt="2021-01-18T18:07:34.371" v="0" actId="1076"/>
          <ac:picMkLst>
            <pc:docMk/>
            <pc:sldMk cId="3448225949" sldId="360"/>
            <ac:picMk id="3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686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6668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9577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477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644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222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838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706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877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0080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705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92371-AD83-4E22-B341-ECF2EDAAA462}" type="datetimeFigureOut">
              <a:rPr lang="es-PE" smtClean="0"/>
              <a:t>18/01/2021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9D9D-570A-4EA9-9AF4-A535D21FD5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181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mp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7" Type="http://schemas.openxmlformats.org/officeDocument/2006/relationships/image" Target="../media/image19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mp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mp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0" y="788669"/>
            <a:ext cx="12188757" cy="6046471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 l="-1" t="-16438" r="-2331" b="-80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88" y="2821651"/>
            <a:ext cx="6327475" cy="1308573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4088741" y="5992259"/>
            <a:ext cx="3917238" cy="387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>
                <a:solidFill>
                  <a:srgbClr val="079CF7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www.inictel-uni.edu.pe</a:t>
            </a:r>
          </a:p>
        </p:txBody>
      </p:sp>
    </p:spTree>
    <p:extLst>
      <p:ext uri="{BB962C8B-B14F-4D97-AF65-F5344CB8AC3E}">
        <p14:creationId xmlns:p14="http://schemas.microsoft.com/office/powerpoint/2010/main" val="26850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8.2. RNN Secuencia a Secuencia (seq2seq)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0" y="2433070"/>
            <a:ext cx="8223722" cy="3299193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14" y="3254188"/>
            <a:ext cx="1112883" cy="828479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85" y="2599299"/>
            <a:ext cx="2213399" cy="1323093"/>
          </a:xfrm>
          <a:prstGeom prst="rect">
            <a:avLst/>
          </a:prstGeom>
        </p:spPr>
      </p:pic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19" y="4495489"/>
            <a:ext cx="2238129" cy="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8.3. Atención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El vector de </a:t>
            </a:r>
            <a:r>
              <a:rPr lang="es-PE" b="1" dirty="0"/>
              <a:t>contexto</a:t>
            </a:r>
            <a:r>
              <a:rPr lang="es-PE" dirty="0"/>
              <a:t> necesita representar mejor a toda la secuencia de entrada y ser actualizado para cada paso de decodificación. Una manera de combinar estas dos ideas es el </a:t>
            </a:r>
            <a:r>
              <a:rPr lang="es-PE" b="1" dirty="0"/>
              <a:t>mecanismo de atención</a:t>
            </a:r>
            <a:r>
              <a:rPr lang="es-PE" dirty="0"/>
              <a:t>.</a:t>
            </a:r>
          </a:p>
        </p:txBody>
      </p:sp>
      <p:pic>
        <p:nvPicPr>
          <p:cNvPr id="12" name="Imagen 11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72" y="2789447"/>
            <a:ext cx="2238129" cy="506980"/>
          </a:xfrm>
          <a:prstGeom prst="rect">
            <a:avLst/>
          </a:prstGeom>
        </p:spPr>
      </p:pic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99" y="2807545"/>
            <a:ext cx="2481160" cy="470784"/>
          </a:xfrm>
          <a:prstGeom prst="rect">
            <a:avLst/>
          </a:prstGeom>
        </p:spPr>
      </p:pic>
      <p:cxnSp>
        <p:nvCxnSpPr>
          <p:cNvPr id="9" name="Conector recto de flecha 8"/>
          <p:cNvCxnSpPr>
            <a:stCxn id="12" idx="3"/>
            <a:endCxn id="3" idx="1"/>
          </p:cNvCxnSpPr>
          <p:nvPr/>
        </p:nvCxnSpPr>
        <p:spPr>
          <a:xfrm>
            <a:off x="5761701" y="3042937"/>
            <a:ext cx="696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875490" y="3493442"/>
            <a:ext cx="10395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El vector de </a:t>
            </a:r>
            <a:r>
              <a:rPr lang="es-PE" b="1" dirty="0"/>
              <a:t>contexto</a:t>
            </a:r>
            <a:r>
              <a:rPr lang="es-PE" dirty="0"/>
              <a:t> que se actualiza debe de representar la </a:t>
            </a:r>
            <a:r>
              <a:rPr lang="es-PE" b="1" dirty="0"/>
              <a:t>importancia</a:t>
            </a:r>
            <a:r>
              <a:rPr lang="es-PE" dirty="0"/>
              <a:t> de cada </a:t>
            </a:r>
            <a:r>
              <a:rPr lang="es-PE" b="1" dirty="0"/>
              <a:t>estado oculto del codificador</a:t>
            </a:r>
            <a:r>
              <a:rPr lang="es-PE" dirty="0"/>
              <a:t> para el </a:t>
            </a:r>
            <a:r>
              <a:rPr lang="es-PE" b="1" dirty="0"/>
              <a:t>estado oculto del decodificador</a:t>
            </a:r>
            <a:r>
              <a:rPr lang="es-PE" dirty="0"/>
              <a:t> justo </a:t>
            </a:r>
            <a:r>
              <a:rPr lang="es-PE" b="1" dirty="0"/>
              <a:t>antes de actualizarse</a:t>
            </a:r>
            <a:r>
              <a:rPr lang="es-PE" dirty="0"/>
              <a:t>.</a:t>
            </a:r>
          </a:p>
        </p:txBody>
      </p:sp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70" y="4189284"/>
            <a:ext cx="1590057" cy="542638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875490" y="4779098"/>
            <a:ext cx="10395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Los valores que representan esta relación (</a:t>
            </a:r>
            <a:r>
              <a:rPr lang="es-PE" b="1" dirty="0"/>
              <a:t>alineamiento</a:t>
            </a:r>
            <a:r>
              <a:rPr lang="es-PE" dirty="0"/>
              <a:t>) deben ser </a:t>
            </a:r>
            <a:r>
              <a:rPr lang="es-PE" b="1" dirty="0"/>
              <a:t>normalizados</a:t>
            </a:r>
            <a:r>
              <a:rPr lang="es-PE" dirty="0"/>
              <a:t> para que esta </a:t>
            </a:r>
            <a:r>
              <a:rPr lang="es-PE" b="1" dirty="0"/>
              <a:t>importancia</a:t>
            </a:r>
            <a:r>
              <a:rPr lang="es-PE" dirty="0"/>
              <a:t> sea </a:t>
            </a:r>
            <a:r>
              <a:rPr lang="es-PE" b="1" dirty="0"/>
              <a:t>proporcional</a:t>
            </a:r>
            <a:r>
              <a:rPr lang="es-PE" dirty="0"/>
              <a:t> a cada estado oculto del codificador.</a:t>
            </a:r>
          </a:p>
        </p:txBody>
      </p:sp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21" y="5474089"/>
            <a:ext cx="3977953" cy="418732"/>
          </a:xfrm>
          <a:prstGeom prst="rect">
            <a:avLst/>
          </a:prstGeom>
        </p:spPr>
      </p:pic>
      <p:pic>
        <p:nvPicPr>
          <p:cNvPr id="13" name="Imagen 12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41" y="5835586"/>
            <a:ext cx="1409112" cy="6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8.3. Atención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Atención de </a:t>
            </a:r>
            <a:r>
              <a:rPr lang="es-PE" dirty="0" err="1"/>
              <a:t>Bahdanau</a:t>
            </a:r>
            <a:r>
              <a:rPr lang="es-PE" dirty="0"/>
              <a:t> (Atención Aditiva)</a:t>
            </a:r>
          </a:p>
          <a:p>
            <a:endParaRPr lang="es-PE" dirty="0"/>
          </a:p>
          <a:p>
            <a:r>
              <a:rPr lang="es-PE" dirty="0"/>
              <a:t>1) Computo de los estados ocultos del </a:t>
            </a:r>
            <a:r>
              <a:rPr lang="es-PE" dirty="0" err="1"/>
              <a:t>encoder</a:t>
            </a:r>
            <a:endParaRPr lang="es-PE" dirty="0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91" y="3154990"/>
            <a:ext cx="3992617" cy="30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8.3. Atención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Atención de </a:t>
            </a:r>
            <a:r>
              <a:rPr lang="es-PE" dirty="0" err="1"/>
              <a:t>Bahdanau</a:t>
            </a:r>
            <a:r>
              <a:rPr lang="es-PE" dirty="0"/>
              <a:t> (Atención Aditiva)</a:t>
            </a:r>
          </a:p>
          <a:p>
            <a:endParaRPr lang="es-PE" dirty="0"/>
          </a:p>
          <a:p>
            <a:r>
              <a:rPr lang="es-PE" dirty="0"/>
              <a:t>2) Calculo de los pesos de alineamiento</a:t>
            </a:r>
          </a:p>
        </p:txBody>
      </p:sp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541" y="3045650"/>
            <a:ext cx="7430916" cy="373058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94" y="3594927"/>
            <a:ext cx="7964011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8.3. Atención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Atención de </a:t>
            </a:r>
            <a:r>
              <a:rPr lang="es-PE" dirty="0" err="1"/>
              <a:t>Bahdanau</a:t>
            </a:r>
            <a:r>
              <a:rPr lang="es-PE" dirty="0"/>
              <a:t> (Atención Aditiva)</a:t>
            </a:r>
          </a:p>
          <a:p>
            <a:endParaRPr lang="es-PE" dirty="0"/>
          </a:p>
          <a:p>
            <a:r>
              <a:rPr lang="es-PE" dirty="0"/>
              <a:t>2) Calculo de los pesos de alineamiento</a:t>
            </a:r>
          </a:p>
        </p:txBody>
      </p:sp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541" y="3045650"/>
            <a:ext cx="7430916" cy="373058"/>
          </a:xfrm>
          <a:prstGeom prst="rect">
            <a:avLst/>
          </a:prstGeom>
        </p:spPr>
      </p:pic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5" y="3954190"/>
            <a:ext cx="786874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8.3. Atención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Atención de </a:t>
            </a:r>
            <a:r>
              <a:rPr lang="es-PE" dirty="0" err="1"/>
              <a:t>Bahdanau</a:t>
            </a:r>
            <a:r>
              <a:rPr lang="es-PE" dirty="0"/>
              <a:t> (Atención Aditiva)</a:t>
            </a:r>
          </a:p>
          <a:p>
            <a:endParaRPr lang="es-PE" dirty="0"/>
          </a:p>
          <a:p>
            <a:r>
              <a:rPr lang="es-PE" dirty="0"/>
              <a:t>2) Calculo de los pesos de alineamiento</a:t>
            </a:r>
          </a:p>
        </p:txBody>
      </p:sp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541" y="3045650"/>
            <a:ext cx="7430916" cy="373058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04" y="3925611"/>
            <a:ext cx="763059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8.3. Atención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Atención de </a:t>
            </a:r>
            <a:r>
              <a:rPr lang="es-PE" dirty="0" err="1"/>
              <a:t>Bahdanau</a:t>
            </a:r>
            <a:r>
              <a:rPr lang="es-PE" dirty="0"/>
              <a:t> (Atención Aditiva)</a:t>
            </a:r>
          </a:p>
          <a:p>
            <a:endParaRPr lang="es-PE" dirty="0"/>
          </a:p>
          <a:p>
            <a:r>
              <a:rPr lang="es-PE" dirty="0"/>
              <a:t>3) Normalizando los pesos de alineamiento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4) Calculando el vector de contexto</a:t>
            </a: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46" y="2769237"/>
            <a:ext cx="5903426" cy="1412425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82" y="4409713"/>
            <a:ext cx="6546710" cy="20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6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8.3. Atención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Atención de </a:t>
            </a:r>
            <a:r>
              <a:rPr lang="es-PE" dirty="0" err="1"/>
              <a:t>Bahdanau</a:t>
            </a:r>
            <a:r>
              <a:rPr lang="es-PE" dirty="0"/>
              <a:t> (Atención Aditiva)</a:t>
            </a:r>
          </a:p>
          <a:p>
            <a:endParaRPr lang="es-PE" dirty="0"/>
          </a:p>
          <a:p>
            <a:r>
              <a:rPr lang="es-PE" dirty="0"/>
              <a:t>5) Decodificación de la salida</a:t>
            </a: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01" y="2869431"/>
            <a:ext cx="7261847" cy="36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1026" name="Picture 2" descr="Neural Machine Translation reaches historic milestone: human parity for  Chinese to English translations - Microsoft Translator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920433"/>
            <a:ext cx="12192001" cy="558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6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9.1. Antecedentes en Machine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Translation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8" name="Rectángulo 17"/>
          <p:cNvSpPr/>
          <p:nvPr/>
        </p:nvSpPr>
        <p:spPr>
          <a:xfrm>
            <a:off x="898250" y="1946101"/>
            <a:ext cx="10395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Las primeras aplicaciones de </a:t>
            </a:r>
            <a:r>
              <a:rPr lang="es-PE" b="1" dirty="0"/>
              <a:t>Machine </a:t>
            </a:r>
            <a:r>
              <a:rPr lang="es-PE" b="1" dirty="0" err="1"/>
              <a:t>Translation</a:t>
            </a:r>
            <a:r>
              <a:rPr lang="es-PE" b="1" dirty="0"/>
              <a:t> (MT)</a:t>
            </a:r>
            <a:r>
              <a:rPr lang="es-PE" dirty="0"/>
              <a:t> se empezaron a inicios de 1950s y eran sistemas </a:t>
            </a:r>
            <a:r>
              <a:rPr lang="es-PE" b="1" dirty="0"/>
              <a:t>basados en reglas</a:t>
            </a:r>
            <a:r>
              <a:rPr lang="es-PE" dirty="0"/>
              <a:t>.</a:t>
            </a:r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63" y="2955180"/>
            <a:ext cx="4066927" cy="30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o your machine learning, deep neural networks, and nlp related projects by  Umair_shaikh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941" y="2360507"/>
            <a:ext cx="4714116" cy="27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/>
          <p:cNvSpPr/>
          <p:nvPr/>
        </p:nvSpPr>
        <p:spPr>
          <a:xfrm>
            <a:off x="0" y="6500632"/>
            <a:ext cx="12191999" cy="357367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56148" y="6512063"/>
            <a:ext cx="5084043" cy="348745"/>
          </a:xfrm>
        </p:spPr>
        <p:txBody>
          <a:bodyPr anchor="ctr">
            <a:noAutofit/>
          </a:bodyPr>
          <a:lstStyle/>
          <a:p>
            <a:r>
              <a:rPr lang="es-PE" sz="2000" spc="6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www.inictel-uni.edu.pe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0" y="0"/>
            <a:ext cx="12191999" cy="975335"/>
            <a:chOff x="0" y="-24064"/>
            <a:chExt cx="12191999" cy="975335"/>
          </a:xfrm>
        </p:grpSpPr>
        <p:sp>
          <p:nvSpPr>
            <p:cNvPr id="3" name="Rectángulo 2"/>
            <p:cNvSpPr/>
            <p:nvPr/>
          </p:nvSpPr>
          <p:spPr>
            <a:xfrm>
              <a:off x="0" y="-24064"/>
              <a:ext cx="12191999" cy="975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11" y="75954"/>
              <a:ext cx="11433377" cy="783505"/>
            </a:xfrm>
            <a:prstGeom prst="rect">
              <a:avLst/>
            </a:prstGeom>
          </p:spPr>
        </p:pic>
      </p:grpSp>
      <p:sp>
        <p:nvSpPr>
          <p:cNvPr id="6" name="Título 3"/>
          <p:cNvSpPr txBox="1">
            <a:spLocks/>
          </p:cNvSpPr>
          <p:nvPr/>
        </p:nvSpPr>
        <p:spPr>
          <a:xfrm>
            <a:off x="2030507" y="5216743"/>
            <a:ext cx="8131082" cy="8665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2000" b="1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Ing. Daniel Arteaga</a:t>
            </a:r>
          </a:p>
          <a:p>
            <a:pPr>
              <a:lnSpc>
                <a:spcPct val="120000"/>
              </a:lnSpc>
            </a:pPr>
            <a:r>
              <a:rPr lang="es-ES" sz="2000" b="1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Investigador en la Dirección de Investigación y Desarrollo Tecnológico (DIDT)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105710" y="975335"/>
            <a:ext cx="9980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Procesamiento de Texto y Lenguaje Natural – Clase 10</a:t>
            </a:r>
            <a:endParaRPr lang="es-ES" sz="40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" name="AutoShape 2" descr="Matlab Logo png download - 652*652 - Free Transparent MATLAB p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9.1. Antecedentes en Machine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Translation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898250" y="1946101"/>
                <a:ext cx="10395498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dirty="0"/>
                  <a:t>En la década de los 90s se retoma el problema de MT con un </a:t>
                </a:r>
                <a:r>
                  <a:rPr lang="es-PE" b="1" dirty="0"/>
                  <a:t>modelo probabilístico</a:t>
                </a:r>
                <a:r>
                  <a:rPr lang="es-PE" dirty="0"/>
                  <a:t>: </a:t>
                </a:r>
                <a:r>
                  <a:rPr lang="es-PE" b="1" dirty="0" err="1"/>
                  <a:t>Statistical</a:t>
                </a:r>
                <a:r>
                  <a:rPr lang="es-PE" b="1" dirty="0"/>
                  <a:t> Machine </a:t>
                </a:r>
                <a:r>
                  <a:rPr lang="es-PE" b="1" dirty="0" err="1"/>
                  <a:t>Translation</a:t>
                </a:r>
                <a:r>
                  <a:rPr lang="es-PE" b="1" dirty="0"/>
                  <a:t> (SMT)</a:t>
                </a:r>
                <a:r>
                  <a:rPr lang="es-PE" dirty="0"/>
                  <a:t>.</a:t>
                </a:r>
              </a:p>
              <a:p>
                <a:endParaRPr lang="es-PE" dirty="0"/>
              </a:p>
              <a:p>
                <a:r>
                  <a:rPr lang="es-PE" dirty="0"/>
                  <a:t>La idea es encontrar la mejor oración en el </a:t>
                </a:r>
                <a:r>
                  <a:rPr lang="es-PE" b="1" dirty="0"/>
                  <a:t>idioma objetivo</a:t>
                </a:r>
                <a:r>
                  <a:rPr lang="es-PE" dirty="0"/>
                  <a:t> </a:t>
                </a:r>
                <a14:m>
                  <m:oMath xmlns:m="http://schemas.openxmlformats.org/officeDocument/2006/math">
                    <m:r>
                      <a:rPr lang="es-P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PE" dirty="0"/>
                  <a:t>, dado una oración en el </a:t>
                </a:r>
                <a:r>
                  <a:rPr lang="es-PE" b="1" dirty="0"/>
                  <a:t>idioma fuente</a:t>
                </a:r>
                <a:r>
                  <a:rPr lang="es-PE" dirty="0"/>
                  <a:t> </a:t>
                </a:r>
                <a14:m>
                  <m:oMath xmlns:m="http://schemas.openxmlformats.org/officeDocument/2006/math">
                    <m:r>
                      <a:rPr lang="es-P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s-PE" dirty="0"/>
              </a:p>
              <a:p>
                <a:endParaRPr lang="es-PE" dirty="0"/>
              </a:p>
              <a:p>
                <a:endParaRPr lang="es-PE" dirty="0"/>
              </a:p>
              <a:p>
                <a:r>
                  <a:rPr lang="es-PE" dirty="0"/>
                  <a:t>Aplicando la </a:t>
                </a:r>
                <a:r>
                  <a:rPr lang="es-PE" b="1" dirty="0"/>
                  <a:t>regla de </a:t>
                </a:r>
                <a:r>
                  <a:rPr lang="es-PE" b="1" dirty="0" err="1"/>
                  <a:t>Bayes</a:t>
                </a:r>
                <a:r>
                  <a:rPr lang="es-PE" dirty="0"/>
                  <a:t> para separar en dos componentes que son </a:t>
                </a:r>
                <a:r>
                  <a:rPr lang="es-PE" b="1" dirty="0"/>
                  <a:t>aprendidos de forma separada</a:t>
                </a:r>
                <a:r>
                  <a:rPr lang="es-PE" dirty="0"/>
                  <a:t>:</a:t>
                </a: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50" y="1946101"/>
                <a:ext cx="10395498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469" t="-1502" b="-390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96" y="3142915"/>
            <a:ext cx="2209408" cy="443621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63" y="3976909"/>
            <a:ext cx="7091074" cy="24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9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9.1. Antecedentes en Machine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Translation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3" name="Rectángulo 12"/>
          <p:cNvSpPr/>
          <p:nvPr/>
        </p:nvSpPr>
        <p:spPr>
          <a:xfrm>
            <a:off x="898250" y="1946101"/>
            <a:ext cx="10395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Para calcular el </a:t>
            </a:r>
            <a:r>
              <a:rPr lang="es-PE" b="1" dirty="0" err="1"/>
              <a:t>likelihood</a:t>
            </a:r>
            <a:r>
              <a:rPr lang="es-PE" dirty="0"/>
              <a:t> era necesario introducir un </a:t>
            </a:r>
            <a:r>
              <a:rPr lang="es-PE" b="1" dirty="0"/>
              <a:t>alineamiento</a:t>
            </a:r>
            <a:r>
              <a:rPr lang="es-PE" dirty="0"/>
              <a:t> entre ambos idiomas.</a:t>
            </a:r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287" y="2397123"/>
            <a:ext cx="1419423" cy="543001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34" y="3181424"/>
            <a:ext cx="6030167" cy="3086531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83" y="3000448"/>
            <a:ext cx="4991028" cy="34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9.2. Seq2seq para Machine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Translation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17" name="Imagen 16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8"/>
          <a:stretch/>
        </p:blipFill>
        <p:spPr>
          <a:xfrm>
            <a:off x="1388559" y="1649777"/>
            <a:ext cx="9414880" cy="485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9.2. Seq2seq para Machine </a:t>
            </a:r>
            <a:r>
              <a:rPr lang="es-E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Translation</a:t>
            </a:r>
            <a:endParaRPr lang="es-E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0" y="1925189"/>
            <a:ext cx="4035193" cy="2557517"/>
          </a:xfrm>
          <a:prstGeom prst="rect">
            <a:avLst/>
          </a:prstGeom>
        </p:spPr>
      </p:pic>
      <p:pic>
        <p:nvPicPr>
          <p:cNvPr id="12" name="Imagen 11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4" y="4487300"/>
            <a:ext cx="5096586" cy="1752845"/>
          </a:xfrm>
          <a:prstGeom prst="rect">
            <a:avLst/>
          </a:prstGeom>
        </p:spPr>
      </p:pic>
      <p:pic>
        <p:nvPicPr>
          <p:cNvPr id="13" name="Imagen 12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42" y="2355038"/>
            <a:ext cx="6792273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2050" name="Picture 2" descr="La nueva era de los chatbots – Transformación Digi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8993"/>
            <a:ext cx="12191999" cy="55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48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10.1. Tipos de chatbots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12" name="Imagen 11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05" y="1664681"/>
            <a:ext cx="5226787" cy="48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1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10.2. Funcionamiento del chatbot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13" name="Imagen 1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32" y="1605206"/>
            <a:ext cx="7202932" cy="4899455"/>
          </a:xfrm>
          <a:prstGeom prst="rect">
            <a:avLst/>
          </a:prstGeom>
        </p:spPr>
      </p:pic>
      <p:pic>
        <p:nvPicPr>
          <p:cNvPr id="15" name="Imagen 14" descr="Recorte de pantalla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947" y="1709224"/>
            <a:ext cx="5492179" cy="467598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7" name="Picture 2" descr="Vertabelo Database Modeler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9862" y="1824082"/>
            <a:ext cx="3777761" cy="442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Vertabelo Database Modeler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6165" y="1533938"/>
            <a:ext cx="5007315" cy="25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Vertabelo Database Modeler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951" y="4220352"/>
            <a:ext cx="4294530" cy="21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05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10.3. Implementación de un chatbot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7" name="CuadroTexto 16"/>
          <p:cNvSpPr txBox="1"/>
          <p:nvPr/>
        </p:nvSpPr>
        <p:spPr>
          <a:xfrm>
            <a:off x="9008417" y="1645647"/>
            <a:ext cx="28486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ea typeface="Roboto Condensed" panose="02000000000000000000" pitchFamily="2" charset="0"/>
                <a:cs typeface="Arial" panose="020B0604020202020204" pitchFamily="34" charset="0"/>
              </a:rPr>
              <a:t>Pasos de implementación:</a:t>
            </a:r>
          </a:p>
          <a:p>
            <a:endParaRPr lang="es-PE" dirty="0">
              <a:ea typeface="Roboto Condensed" panose="02000000000000000000" pitchFamily="2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s-PE" dirty="0">
                <a:ea typeface="Roboto Condensed" panose="02000000000000000000" pitchFamily="2" charset="0"/>
                <a:cs typeface="Arial" panose="020B0604020202020204" pitchFamily="34" charset="0"/>
              </a:rPr>
              <a:t>Definir el </a:t>
            </a:r>
            <a:r>
              <a:rPr lang="es-PE" b="1" dirty="0">
                <a:ea typeface="Roboto Condensed" panose="02000000000000000000" pitchFamily="2" charset="0"/>
                <a:cs typeface="Arial" panose="020B0604020202020204" pitchFamily="34" charset="0"/>
              </a:rPr>
              <a:t>árbol de la conversación</a:t>
            </a:r>
            <a:endParaRPr lang="es-PE" b="1" dirty="0"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s-PE" dirty="0">
                <a:cs typeface="Arial" panose="020B0604020202020204" pitchFamily="34" charset="0"/>
              </a:rPr>
              <a:t>Establecer los </a:t>
            </a:r>
            <a:r>
              <a:rPr lang="es-PE" b="1" dirty="0">
                <a:cs typeface="Arial" panose="020B0604020202020204" pitchFamily="34" charset="0"/>
              </a:rPr>
              <a:t>parámetros</a:t>
            </a:r>
            <a:r>
              <a:rPr lang="es-PE" dirty="0">
                <a:cs typeface="Arial" panose="020B0604020202020204" pitchFamily="34" charset="0"/>
              </a:rPr>
              <a:t> de la conversación (</a:t>
            </a:r>
            <a:r>
              <a:rPr lang="es-PE" b="1" dirty="0">
                <a:cs typeface="Arial" panose="020B0604020202020204" pitchFamily="34" charset="0"/>
              </a:rPr>
              <a:t>intenciones</a:t>
            </a:r>
            <a:r>
              <a:rPr lang="es-PE" dirty="0">
                <a:cs typeface="Arial" panose="020B0604020202020204" pitchFamily="34" charset="0"/>
              </a:rPr>
              <a:t> y </a:t>
            </a:r>
            <a:r>
              <a:rPr lang="es-PE" b="1" dirty="0">
                <a:cs typeface="Arial" panose="020B0604020202020204" pitchFamily="34" charset="0"/>
              </a:rPr>
              <a:t>entidades</a:t>
            </a:r>
            <a:r>
              <a:rPr lang="es-PE" dirty="0">
                <a:cs typeface="Arial" panose="020B0604020202020204" pitchFamily="34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s-PE" b="1" dirty="0">
                <a:cs typeface="Arial" panose="020B0604020202020204" pitchFamily="34" charset="0"/>
              </a:rPr>
              <a:t>Etiquetar</a:t>
            </a:r>
            <a:r>
              <a:rPr lang="es-PE" dirty="0">
                <a:cs typeface="Arial" panose="020B0604020202020204" pitchFamily="34" charset="0"/>
              </a:rPr>
              <a:t> los textos de las conversaciones de acuerdo a los parámetros de la conversación</a:t>
            </a:r>
          </a:p>
          <a:p>
            <a:pPr marL="228600" indent="-228600">
              <a:buFont typeface="+mj-lt"/>
              <a:buAutoNum type="arabicPeriod"/>
            </a:pPr>
            <a:r>
              <a:rPr lang="es-PE" dirty="0">
                <a:cs typeface="Arial" panose="020B0604020202020204" pitchFamily="34" charset="0"/>
              </a:rPr>
              <a:t>Preparar una </a:t>
            </a:r>
            <a:r>
              <a:rPr lang="es-PE" b="1" dirty="0">
                <a:cs typeface="Arial" panose="020B0604020202020204" pitchFamily="34" charset="0"/>
              </a:rPr>
              <a:t>base de datos</a:t>
            </a:r>
            <a:r>
              <a:rPr lang="es-PE" dirty="0">
                <a:cs typeface="Arial" panose="020B0604020202020204" pitchFamily="34" charset="0"/>
              </a:rPr>
              <a:t> para la integración con el chatbot</a:t>
            </a:r>
          </a:p>
          <a:p>
            <a:pPr marL="228600" indent="-228600">
              <a:buFont typeface="+mj-lt"/>
              <a:buAutoNum type="arabicPeriod"/>
            </a:pPr>
            <a:r>
              <a:rPr lang="es-PE" dirty="0">
                <a:cs typeface="Arial" panose="020B0604020202020204" pitchFamily="34" charset="0"/>
              </a:rPr>
              <a:t>Acceder al </a:t>
            </a:r>
            <a:r>
              <a:rPr lang="es-PE" b="1" dirty="0">
                <a:cs typeface="Arial" panose="020B0604020202020204" pitchFamily="34" charset="0"/>
              </a:rPr>
              <a:t>servidor</a:t>
            </a:r>
            <a:r>
              <a:rPr lang="es-PE" dirty="0">
                <a:cs typeface="Arial" panose="020B0604020202020204" pitchFamily="34" charset="0"/>
              </a:rPr>
              <a:t> dónde se ejecutará el chatbot</a:t>
            </a:r>
          </a:p>
        </p:txBody>
      </p:sp>
      <p:pic>
        <p:nvPicPr>
          <p:cNvPr id="21" name="Imagen 20" descr="Recorte de pantalla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375" y="1817154"/>
            <a:ext cx="7763126" cy="444076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22" name="Picture 2" descr="NLP Engine - Alterra.ai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1928" y="1924564"/>
            <a:ext cx="7932782" cy="4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0" y="1656079"/>
            <a:ext cx="7440223" cy="478045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31640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0" y="0"/>
            <a:ext cx="12188757" cy="6867727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 l="-1" t="-7649" r="-2331" b="-19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8" y="761384"/>
            <a:ext cx="3550191" cy="734208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8262466" y="5906345"/>
            <a:ext cx="3624734" cy="387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PE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www.inictel-uni.edu.pe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731" y="5572983"/>
            <a:ext cx="1086637" cy="253185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4313232" y="3415279"/>
            <a:ext cx="3326901" cy="387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4400" b="1" dirty="0">
                <a:solidFill>
                  <a:schemeClr val="bg1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¡GRACIAS!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083929" y="3909814"/>
            <a:ext cx="1330859" cy="63374"/>
          </a:xfrm>
          <a:prstGeom prst="rect">
            <a:avLst/>
          </a:prstGeom>
          <a:solidFill>
            <a:srgbClr val="079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50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CONTENIDO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4" name="Rectángulo 3"/>
          <p:cNvSpPr/>
          <p:nvPr/>
        </p:nvSpPr>
        <p:spPr>
          <a:xfrm>
            <a:off x="1143510" y="1966774"/>
            <a:ext cx="988094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base">
              <a:buFont typeface="+mj-lt"/>
              <a:buAutoNum type="arabicPeriod" startAt="8"/>
            </a:pPr>
            <a:r>
              <a:rPr lang="en-US" sz="2400" b="1" dirty="0" err="1"/>
              <a:t>Arquitecturas</a:t>
            </a:r>
            <a:r>
              <a:rPr lang="en-US" sz="2400" b="1" dirty="0"/>
              <a:t> </a:t>
            </a:r>
            <a:r>
              <a:rPr lang="en-US" sz="2400" b="1" dirty="0" err="1"/>
              <a:t>Secuencia</a:t>
            </a:r>
            <a:r>
              <a:rPr lang="en-US" sz="2400" b="1" dirty="0"/>
              <a:t> a </a:t>
            </a:r>
            <a:r>
              <a:rPr lang="en-US" sz="2400" b="1" dirty="0" err="1"/>
              <a:t>Secuencia</a:t>
            </a:r>
            <a:endParaRPr lang="en-US" sz="2400" b="1" dirty="0"/>
          </a:p>
          <a:p>
            <a:pPr algn="just" fontAlgn="base"/>
            <a:endParaRPr lang="en-US" b="1" dirty="0"/>
          </a:p>
          <a:p>
            <a:pPr lvl="1" algn="just" fontAlgn="base"/>
            <a:r>
              <a:rPr lang="es-PE" sz="2000" dirty="0"/>
              <a:t>8.1. Introducción a la Arquitectura Secuencia a Secuencia (seq2seq)</a:t>
            </a:r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8.2. RNN Secuencia a Secuencia (seq2seq)</a:t>
            </a:r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8.3. Atención</a:t>
            </a:r>
          </a:p>
          <a:p>
            <a:pPr algn="just" fontAlgn="base"/>
            <a:endParaRPr lang="en-US" sz="2000" b="1" dirty="0"/>
          </a:p>
          <a:p>
            <a:pPr marL="457200" indent="-457200" algn="just" fontAlgn="base">
              <a:buFont typeface="+mj-lt"/>
              <a:buAutoNum type="arabicPeriod" startAt="9"/>
            </a:pPr>
            <a:r>
              <a:rPr lang="en-US" sz="2400" b="1" dirty="0"/>
              <a:t>Machine Translation</a:t>
            </a:r>
          </a:p>
          <a:p>
            <a:pPr algn="just" fontAlgn="base"/>
            <a:endParaRPr lang="en-US" b="1" dirty="0"/>
          </a:p>
          <a:p>
            <a:pPr lvl="1" algn="just" fontAlgn="base"/>
            <a:r>
              <a:rPr lang="es-PE" sz="2000" dirty="0"/>
              <a:t>9.1. Antecedentes en Machine </a:t>
            </a:r>
            <a:r>
              <a:rPr lang="es-PE" sz="2000" dirty="0" err="1"/>
              <a:t>Translation</a:t>
            </a:r>
            <a:r>
              <a:rPr lang="es-PE" sz="2000" dirty="0"/>
              <a:t> (MT)</a:t>
            </a:r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9.2. Seq2seq para Machine </a:t>
            </a:r>
            <a:r>
              <a:rPr lang="es-PE" sz="2000" dirty="0" err="1"/>
              <a:t>Translation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4978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CONTENIDO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4" name="Rectángulo 3"/>
          <p:cNvSpPr/>
          <p:nvPr/>
        </p:nvSpPr>
        <p:spPr>
          <a:xfrm>
            <a:off x="1143510" y="1966774"/>
            <a:ext cx="988094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base">
              <a:buFont typeface="+mj-lt"/>
              <a:buAutoNum type="arabicPeriod" startAt="10"/>
            </a:pPr>
            <a:r>
              <a:rPr lang="en-US" sz="2400" b="1" dirty="0"/>
              <a:t>Chatbots</a:t>
            </a:r>
          </a:p>
          <a:p>
            <a:pPr lvl="1" algn="just" fontAlgn="base"/>
            <a:endParaRPr lang="es-PE" dirty="0"/>
          </a:p>
          <a:p>
            <a:pPr lvl="1" algn="just" fontAlgn="base"/>
            <a:r>
              <a:rPr lang="es-PE" sz="2000" dirty="0"/>
              <a:t>10.1. Tipos de chatbots</a:t>
            </a:r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10.2. Funcionamiento del chatbot</a:t>
            </a:r>
          </a:p>
          <a:p>
            <a:pPr lvl="1" algn="just" fontAlgn="base"/>
            <a:endParaRPr lang="es-PE" sz="2000" dirty="0"/>
          </a:p>
          <a:p>
            <a:pPr lvl="1" algn="just" fontAlgn="base"/>
            <a:r>
              <a:rPr lang="es-PE" sz="2000" dirty="0"/>
              <a:t>10.3. Implementación de un chatbot</a:t>
            </a:r>
          </a:p>
        </p:txBody>
      </p:sp>
    </p:spTree>
    <p:extLst>
      <p:ext uri="{BB962C8B-B14F-4D97-AF65-F5344CB8AC3E}">
        <p14:creationId xmlns:p14="http://schemas.microsoft.com/office/powerpoint/2010/main" val="13424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pic>
        <p:nvPicPr>
          <p:cNvPr id="2050" name="Picture 2" descr="An example of sequence-to-sequence model with attention. Calculation of... 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161"/>
            <a:ext cx="12203831" cy="501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4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8.1. Introducción a la Arquitectura Secuencia a Secuencia (seq2seq)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Generación automática con una RNN (</a:t>
            </a:r>
            <a:r>
              <a:rPr lang="es-PE" b="1" dirty="0" err="1"/>
              <a:t>autoregressive</a:t>
            </a:r>
            <a:r>
              <a:rPr lang="es-PE" b="1" dirty="0"/>
              <a:t> </a:t>
            </a:r>
            <a:r>
              <a:rPr lang="es-PE" b="1" dirty="0" err="1"/>
              <a:t>generation</a:t>
            </a:r>
            <a:r>
              <a:rPr lang="es-PE" dirty="0"/>
              <a:t>)</a:t>
            </a:r>
          </a:p>
          <a:p>
            <a:endParaRPr lang="es-PE" dirty="0"/>
          </a:p>
          <a:p>
            <a:endParaRPr lang="es-PE" dirty="0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01" y="2561363"/>
            <a:ext cx="6459539" cy="3739733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134" y="3997781"/>
            <a:ext cx="246731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0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8.1. Introducción a la Arquitectura Secuencia a Secuencia (seq2seq)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Consideremos una variación de la </a:t>
            </a:r>
            <a:r>
              <a:rPr lang="es-PE" b="1" dirty="0"/>
              <a:t>generación automática</a:t>
            </a:r>
            <a:r>
              <a:rPr lang="es-PE" dirty="0"/>
              <a:t> para </a:t>
            </a:r>
            <a:r>
              <a:rPr lang="es-PE" b="1" dirty="0"/>
              <a:t>completar</a:t>
            </a:r>
            <a:r>
              <a:rPr lang="es-PE" dirty="0"/>
              <a:t> una secuencia dado una historia: </a:t>
            </a:r>
          </a:p>
          <a:p>
            <a:endParaRPr lang="es-PE" dirty="0"/>
          </a:p>
          <a:p>
            <a:endParaRPr lang="es-PE" dirty="0"/>
          </a:p>
        </p:txBody>
      </p:sp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08" y="2335644"/>
            <a:ext cx="8421583" cy="41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8.1. Introducción a la Arquitectura Secuencia a Secuencia (seq2seq)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Otra modificación para la aplicación de </a:t>
            </a:r>
            <a:r>
              <a:rPr lang="es-PE" b="1" dirty="0"/>
              <a:t>Machine </a:t>
            </a:r>
            <a:r>
              <a:rPr lang="es-PE" b="1" dirty="0" err="1"/>
              <a:t>Translation</a:t>
            </a:r>
            <a:r>
              <a:rPr lang="es-PE" b="1" dirty="0"/>
              <a:t> (MT)</a:t>
            </a:r>
            <a:r>
              <a:rPr lang="es-PE" dirty="0"/>
              <a:t> usando </a:t>
            </a:r>
            <a:r>
              <a:rPr lang="es-PE" b="1" dirty="0" err="1"/>
              <a:t>bitexts</a:t>
            </a:r>
            <a:r>
              <a:rPr lang="es-PE" dirty="0"/>
              <a:t> o textos paralelos (secuencias en diferentes lenguajes) </a:t>
            </a:r>
          </a:p>
          <a:p>
            <a:endParaRPr lang="es-PE" dirty="0"/>
          </a:p>
          <a:p>
            <a:endParaRPr lang="es-PE" dirty="0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700" y="2681868"/>
            <a:ext cx="6942572" cy="391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2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1999" cy="914400"/>
          </a:xfrm>
          <a:prstGeom prst="rect">
            <a:avLst/>
          </a:prstGeom>
          <a:solidFill>
            <a:srgbClr val="00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19" y="120316"/>
            <a:ext cx="9792934" cy="671090"/>
          </a:xfrm>
          <a:prstGeom prst="rect">
            <a:avLst/>
          </a:prstGeom>
        </p:spPr>
      </p:pic>
      <p:sp>
        <p:nvSpPr>
          <p:cNvPr id="5" name="2 Rectángulo"/>
          <p:cNvSpPr/>
          <p:nvPr/>
        </p:nvSpPr>
        <p:spPr>
          <a:xfrm>
            <a:off x="875490" y="1121688"/>
            <a:ext cx="1059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8.2. RNN Secuencia a Secuencia (seq2seq)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873275"/>
            <a:ext cx="12192000" cy="457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734000" y="1048960"/>
            <a:ext cx="141490" cy="607119"/>
          </a:xfrm>
          <a:prstGeom prst="rect">
            <a:avLst/>
          </a:prstGeom>
          <a:solidFill>
            <a:srgbClr val="A10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/>
          <p:cNvGrpSpPr/>
          <p:nvPr/>
        </p:nvGrpSpPr>
        <p:grpSpPr>
          <a:xfrm>
            <a:off x="0" y="6509255"/>
            <a:ext cx="12191999" cy="348745"/>
            <a:chOff x="0" y="6509255"/>
            <a:chExt cx="12191999" cy="348745"/>
          </a:xfrm>
        </p:grpSpPr>
        <p:sp>
          <p:nvSpPr>
            <p:cNvPr id="19" name="Rectángulo 18"/>
            <p:cNvSpPr/>
            <p:nvPr/>
          </p:nvSpPr>
          <p:spPr>
            <a:xfrm>
              <a:off x="0" y="6509255"/>
              <a:ext cx="12191999" cy="348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Título 1"/>
            <p:cNvSpPr txBox="1">
              <a:spLocks/>
            </p:cNvSpPr>
            <p:nvPr/>
          </p:nvSpPr>
          <p:spPr>
            <a:xfrm>
              <a:off x="3556148" y="6509255"/>
              <a:ext cx="5084043" cy="3487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PE" sz="2000" spc="600" dirty="0">
                  <a:solidFill>
                    <a:srgbClr val="006BC8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www.inictel-uni.edu.pe</a:t>
              </a: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898250" y="1946101"/>
            <a:ext cx="10395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Esta arquitectura también se conoce con el nombre de arquitectura </a:t>
            </a:r>
            <a:r>
              <a:rPr lang="es-PE" b="1" dirty="0"/>
              <a:t>codificador-decodificador (</a:t>
            </a:r>
            <a:r>
              <a:rPr lang="es-PE" b="1" dirty="0" err="1"/>
              <a:t>encoder-decoder</a:t>
            </a:r>
            <a:r>
              <a:rPr lang="es-PE" dirty="0"/>
              <a:t>).</a:t>
            </a:r>
          </a:p>
        </p:txBody>
      </p:sp>
      <p:pic>
        <p:nvPicPr>
          <p:cNvPr id="12" name="Imagen 11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24" y="2592432"/>
            <a:ext cx="7971166" cy="391222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97824" y="3128320"/>
            <a:ext cx="471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Genera una representación del </a:t>
            </a:r>
            <a:r>
              <a:rPr lang="es-PE" b="1" dirty="0"/>
              <a:t>contexto</a:t>
            </a:r>
            <a:r>
              <a:rPr lang="es-PE" dirty="0"/>
              <a:t> de la secuencia de entrada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6095999" y="4957704"/>
            <a:ext cx="3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Realiza la </a:t>
            </a:r>
            <a:r>
              <a:rPr lang="es-PE" b="1" dirty="0"/>
              <a:t>generación automática</a:t>
            </a:r>
          </a:p>
        </p:txBody>
      </p:sp>
    </p:spTree>
    <p:extLst>
      <p:ext uri="{BB962C8B-B14F-4D97-AF65-F5344CB8AC3E}">
        <p14:creationId xmlns:p14="http://schemas.microsoft.com/office/powerpoint/2010/main" val="327316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8814</TotalTime>
  <Words>817</Words>
  <Application>Microsoft Office PowerPoint</Application>
  <PresentationFormat>Panorámica</PresentationFormat>
  <Paragraphs>122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Arial Narrow</vt:lpstr>
      <vt:lpstr>Calibri</vt:lpstr>
      <vt:lpstr>Calibri Light</vt:lpstr>
      <vt:lpstr>Cambria Math</vt:lpstr>
      <vt:lpstr>Roboto Condensed</vt:lpstr>
      <vt:lpstr>Tema de Office</vt:lpstr>
      <vt:lpstr>Presentación de PowerPoint</vt:lpstr>
      <vt:lpstr>www.inictel-uni.edu.pe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Martín Arteaga Meléndez</dc:creator>
  <cp:lastModifiedBy>Daniel Arteaga</cp:lastModifiedBy>
  <cp:revision>225</cp:revision>
  <dcterms:created xsi:type="dcterms:W3CDTF">2020-09-05T16:41:56Z</dcterms:created>
  <dcterms:modified xsi:type="dcterms:W3CDTF">2021-01-18T18:08:00Z</dcterms:modified>
</cp:coreProperties>
</file>